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Lato" panose="020F0502020204030203" pitchFamily="34" charset="0"/>
      <p:regular r:id="rId23"/>
      <p:bold r:id="rId24"/>
      <p:italic r:id="rId25"/>
      <p:boldItalic r:id="rId26"/>
    </p:embeddedFont>
    <p:embeddedFont>
      <p:font typeface="Montserrat" panose="00000500000000000000" pitchFamily="2" charset="0"/>
      <p:regular r:id="rId27"/>
      <p:bold r:id="rId28"/>
      <p:italic r:id="rId29"/>
      <p:boldItalic r:id="rId30"/>
    </p:embeddedFon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22"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261ace5dafc_1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261ace5dafc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f87997393_0_1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f87997393_0_1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61ace5dafc_1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61ace5dafc_1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9bed10e526_2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9bed10e526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9bed10e526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9bed10e52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9bed10e526_2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29bed10e526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f87997393_0_1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374151"/>
                </a:solidFill>
                <a:highlight>
                  <a:srgbClr val="F7F7F8"/>
                </a:highlight>
              </a:rPr>
              <a:t> Langkah pertama adalah melatih model YOLO untuk mendeteksi kendaraan yang berhenti atau terjebak. Kemudian, deteksi dilacak menggunakan proses Intersection over Union (IOU) dan setiap lintasan kendaraan digambarkan dari adegan lalu lintas. Hasil pelacakan kemudian digunakan untuk menggambarkan arah perjalanan tertentu (timur, barat, utara, atau selatan), jenis jalan yang dianalisis (persimpangan atau jalan tol), dan kecepatan perkiraan kendaraan yang dilacak. Hasil pelacakan kemudian digunakan untuk menyatakan arah perjalanan diskrit, jenis jalan, dan kecepatan kendaraan yang diperkirakan. Untuk jenis jalan tertentu, jika kecepatan kendaraan turun di bawah ambang batas tertentu untuk jangka waktu tertentu, maka model dapat mendeteksi bahwa kendaraan tersebut sedang berhenti.</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29bed10e526_2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29bed10e526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f87997393_0_1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f87997393_0_14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f87997393_0_1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f87997393_0_1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f87997393_0_1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9bed10e526_2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9bed10e526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9bed10e526_2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9bed10e526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1f96f5393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www.mdpi.com/2071-1050/12/21/9177"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07550" y="1525450"/>
            <a:ext cx="5017500" cy="1578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2200" dirty="0" err="1"/>
              <a:t>Pengembangan</a:t>
            </a:r>
            <a:r>
              <a:rPr lang="en-GB" sz="2200" dirty="0"/>
              <a:t> </a:t>
            </a:r>
            <a:r>
              <a:rPr lang="en-GB" sz="2200" i="1" dirty="0"/>
              <a:t>Monitoring System</a:t>
            </a:r>
            <a:r>
              <a:rPr lang="en-GB" sz="2200" dirty="0"/>
              <a:t> Lalu Lintas </a:t>
            </a:r>
            <a:r>
              <a:rPr lang="en-GB" sz="2200" dirty="0" err="1"/>
              <a:t>Berbasis</a:t>
            </a:r>
            <a:r>
              <a:rPr lang="en-GB" sz="2200" dirty="0"/>
              <a:t> </a:t>
            </a:r>
            <a:r>
              <a:rPr lang="en-GB" sz="2200" i="1" dirty="0"/>
              <a:t>Artificial Intelligence</a:t>
            </a:r>
            <a:endParaRPr sz="2200" i="1" dirty="0"/>
          </a:p>
        </p:txBody>
      </p:sp>
      <p:sp>
        <p:nvSpPr>
          <p:cNvPr id="229" name="Google Shape;229;p17"/>
          <p:cNvSpPr txBox="1">
            <a:spLocks noGrp="1"/>
          </p:cNvSpPr>
          <p:nvPr>
            <p:ph type="subTitle" idx="1"/>
          </p:nvPr>
        </p:nvSpPr>
        <p:spPr>
          <a:xfrm>
            <a:off x="4440264" y="3359325"/>
            <a:ext cx="4429461"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dirty="0"/>
              <a:t>Ricky </a:t>
            </a:r>
            <a:r>
              <a:rPr lang="en-GB" dirty="0" err="1"/>
              <a:t>Firmansyah</a:t>
            </a:r>
            <a:r>
              <a:rPr lang="en-GB" dirty="0"/>
              <a:t>		(5311421063)</a:t>
            </a:r>
            <a:endParaRPr dirty="0"/>
          </a:p>
          <a:p>
            <a:pPr marL="0" lvl="0" indent="0" algn="l" rtl="0">
              <a:lnSpc>
                <a:spcPct val="115000"/>
              </a:lnSpc>
              <a:spcBef>
                <a:spcPts val="1600"/>
              </a:spcBef>
              <a:spcAft>
                <a:spcPts val="0"/>
              </a:spcAft>
              <a:buNone/>
            </a:pPr>
            <a:r>
              <a:rPr lang="en-GB" dirty="0"/>
              <a:t>Riyadh Muhammad </a:t>
            </a:r>
            <a:r>
              <a:rPr lang="en-GB" dirty="0" err="1"/>
              <a:t>Adhim</a:t>
            </a:r>
            <a:r>
              <a:rPr lang="en-GB" dirty="0"/>
              <a:t>	(5311421065)</a:t>
            </a:r>
            <a:endParaRPr dirty="0"/>
          </a:p>
          <a:p>
            <a:pPr marL="0" lvl="0" indent="0" algn="l" rtl="0">
              <a:lnSpc>
                <a:spcPct val="115000"/>
              </a:lnSpc>
              <a:spcBef>
                <a:spcPts val="1600"/>
              </a:spcBef>
              <a:spcAft>
                <a:spcPts val="1600"/>
              </a:spcAft>
              <a:buNone/>
            </a:pPr>
            <a:r>
              <a:rPr lang="en-GB" dirty="0"/>
              <a:t>Ahmad Hasan Aji		(5311421066)</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26"/>
          <p:cNvSpPr txBox="1">
            <a:spLocks noGrp="1"/>
          </p:cNvSpPr>
          <p:nvPr>
            <p:ph type="title"/>
          </p:nvPr>
        </p:nvSpPr>
        <p:spPr>
          <a:xfrm>
            <a:off x="1297500" y="461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Inference Engine</a:t>
            </a:r>
            <a:endParaRPr/>
          </a:p>
        </p:txBody>
      </p:sp>
      <p:sp>
        <p:nvSpPr>
          <p:cNvPr id="340" name="Google Shape;340;p26"/>
          <p:cNvSpPr txBox="1">
            <a:spLocks noGrp="1"/>
          </p:cNvSpPr>
          <p:nvPr>
            <p:ph type="body" idx="1"/>
          </p:nvPr>
        </p:nvSpPr>
        <p:spPr>
          <a:xfrm>
            <a:off x="1297500" y="1567550"/>
            <a:ext cx="5609700" cy="125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Lorem ipsum dolor sit amet, consectetur adipiscing elit. Curabitur eleifend a diam quis suscipit. Fusce venenatis nunc ut lectus convallis, sit amet egestas mi rutrum. Maecenas molestie ultricies euismod.</a:t>
            </a:r>
            <a:endParaRPr/>
          </a:p>
        </p:txBody>
      </p:sp>
      <p:grpSp>
        <p:nvGrpSpPr>
          <p:cNvPr id="341" name="Google Shape;341;p26"/>
          <p:cNvGrpSpPr/>
          <p:nvPr/>
        </p:nvGrpSpPr>
        <p:grpSpPr>
          <a:xfrm>
            <a:off x="1359550" y="3154500"/>
            <a:ext cx="1018200" cy="1018200"/>
            <a:chOff x="1359550" y="3154500"/>
            <a:chExt cx="1018200" cy="1018200"/>
          </a:xfrm>
        </p:grpSpPr>
        <p:sp>
          <p:nvSpPr>
            <p:cNvPr id="342" name="Google Shape;342;p26"/>
            <p:cNvSpPr/>
            <p:nvPr/>
          </p:nvSpPr>
          <p:spPr>
            <a:xfrm>
              <a:off x="1359550"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1409800"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1409800" y="3204750"/>
              <a:ext cx="917700" cy="917700"/>
            </a:xfrm>
            <a:prstGeom prst="pie">
              <a:avLst>
                <a:gd name="adj1" fmla="val 0"/>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1540600"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6"/>
          <p:cNvSpPr txBox="1"/>
          <p:nvPr/>
        </p:nvSpPr>
        <p:spPr>
          <a:xfrm>
            <a:off x="1338025"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800">
                <a:solidFill>
                  <a:schemeClr val="lt1"/>
                </a:solidFill>
                <a:latin typeface="Lato"/>
                <a:ea typeface="Lato"/>
                <a:cs typeface="Lato"/>
                <a:sym typeface="Lato"/>
              </a:rPr>
              <a:t>Lorem Ipsum</a:t>
            </a:r>
            <a:endParaRPr sz="800">
              <a:solidFill>
                <a:schemeClr val="lt1"/>
              </a:solidFill>
              <a:latin typeface="Lato"/>
              <a:ea typeface="Lato"/>
              <a:cs typeface="Lato"/>
              <a:sym typeface="Lato"/>
            </a:endParaRPr>
          </a:p>
        </p:txBody>
      </p:sp>
      <p:sp>
        <p:nvSpPr>
          <p:cNvPr id="347" name="Google Shape;347;p26"/>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b="1">
                <a:solidFill>
                  <a:schemeClr val="lt1"/>
                </a:solidFill>
                <a:latin typeface="Lato"/>
                <a:ea typeface="Lato"/>
                <a:cs typeface="Lato"/>
                <a:sym typeface="Lato"/>
              </a:rPr>
              <a:t>75%</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348" name="Google Shape;348;p26"/>
          <p:cNvSpPr/>
          <p:nvPr/>
        </p:nvSpPr>
        <p:spPr>
          <a:xfrm>
            <a:off x="3207425"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6"/>
          <p:cNvSpPr/>
          <p:nvPr/>
        </p:nvSpPr>
        <p:spPr>
          <a:xfrm>
            <a:off x="3257675"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6"/>
          <p:cNvSpPr/>
          <p:nvPr/>
        </p:nvSpPr>
        <p:spPr>
          <a:xfrm>
            <a:off x="3257675" y="3204750"/>
            <a:ext cx="917700" cy="917700"/>
          </a:xfrm>
          <a:prstGeom prst="pie">
            <a:avLst>
              <a:gd name="adj1" fmla="val 19410436"/>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3388475"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txBox="1"/>
          <p:nvPr/>
        </p:nvSpPr>
        <p:spPr>
          <a:xfrm>
            <a:off x="3187537"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800">
                <a:solidFill>
                  <a:schemeClr val="lt1"/>
                </a:solidFill>
                <a:latin typeface="Lato"/>
                <a:ea typeface="Lato"/>
                <a:cs typeface="Lato"/>
                <a:sym typeface="Lato"/>
              </a:rPr>
              <a:t>Lorem Ipsum</a:t>
            </a:r>
            <a:endParaRPr sz="800">
              <a:solidFill>
                <a:schemeClr val="lt1"/>
              </a:solidFill>
              <a:latin typeface="Lato"/>
              <a:ea typeface="Lato"/>
              <a:cs typeface="Lato"/>
              <a:sym typeface="Lato"/>
            </a:endParaRPr>
          </a:p>
        </p:txBody>
      </p:sp>
      <p:sp>
        <p:nvSpPr>
          <p:cNvPr id="353" name="Google Shape;353;p26"/>
          <p:cNvSpPr txBox="1"/>
          <p:nvPr/>
        </p:nvSpPr>
        <p:spPr>
          <a:xfrm>
            <a:off x="348372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b="1">
                <a:solidFill>
                  <a:schemeClr val="lt1"/>
                </a:solidFill>
                <a:latin typeface="Lato"/>
                <a:ea typeface="Lato"/>
                <a:cs typeface="Lato"/>
                <a:sym typeface="Lato"/>
              </a:rPr>
              <a:t>83%</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354" name="Google Shape;354;p26"/>
          <p:cNvSpPr/>
          <p:nvPr/>
        </p:nvSpPr>
        <p:spPr>
          <a:xfrm>
            <a:off x="5058251"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6"/>
          <p:cNvSpPr/>
          <p:nvPr/>
        </p:nvSpPr>
        <p:spPr>
          <a:xfrm>
            <a:off x="5108501"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08501" y="3204750"/>
            <a:ext cx="917700" cy="917700"/>
          </a:xfrm>
          <a:prstGeom prst="pie">
            <a:avLst>
              <a:gd name="adj1" fmla="val 7181818"/>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239301"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txBox="1"/>
          <p:nvPr/>
        </p:nvSpPr>
        <p:spPr>
          <a:xfrm>
            <a:off x="5040797"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800">
                <a:solidFill>
                  <a:schemeClr val="lt1"/>
                </a:solidFill>
                <a:latin typeface="Lato"/>
                <a:ea typeface="Lato"/>
                <a:cs typeface="Lato"/>
                <a:sym typeface="Lato"/>
              </a:rPr>
              <a:t>Lorem Ipsum</a:t>
            </a:r>
            <a:endParaRPr sz="800">
              <a:solidFill>
                <a:schemeClr val="lt1"/>
              </a:solidFill>
              <a:latin typeface="Lato"/>
              <a:ea typeface="Lato"/>
              <a:cs typeface="Lato"/>
              <a:sym typeface="Lato"/>
            </a:endParaRPr>
          </a:p>
        </p:txBody>
      </p:sp>
      <p:sp>
        <p:nvSpPr>
          <p:cNvPr id="359" name="Google Shape;359;p26"/>
          <p:cNvSpPr txBox="1"/>
          <p:nvPr/>
        </p:nvSpPr>
        <p:spPr>
          <a:xfrm>
            <a:off x="534224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b="1">
                <a:solidFill>
                  <a:schemeClr val="lt1"/>
                </a:solidFill>
                <a:latin typeface="Lato"/>
                <a:ea typeface="Lato"/>
                <a:cs typeface="Lato"/>
                <a:sym typeface="Lato"/>
              </a:rPr>
              <a:t>42%</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360" name="Google Shape;360;p26"/>
          <p:cNvSpPr/>
          <p:nvPr/>
        </p:nvSpPr>
        <p:spPr>
          <a:xfrm>
            <a:off x="6907209"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6957459"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6957459" y="3204750"/>
            <a:ext cx="917700" cy="917700"/>
          </a:xfrm>
          <a:prstGeom prst="pie">
            <a:avLst>
              <a:gd name="adj1" fmla="val 11912349"/>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7088259"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txBox="1"/>
          <p:nvPr/>
        </p:nvSpPr>
        <p:spPr>
          <a:xfrm>
            <a:off x="6889000"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800">
                <a:solidFill>
                  <a:schemeClr val="lt1"/>
                </a:solidFill>
                <a:latin typeface="Lato"/>
                <a:ea typeface="Lato"/>
                <a:cs typeface="Lato"/>
                <a:sym typeface="Lato"/>
              </a:rPr>
              <a:t>Lorem Ipsum</a:t>
            </a:r>
            <a:endParaRPr sz="800">
              <a:solidFill>
                <a:schemeClr val="lt1"/>
              </a:solidFill>
              <a:latin typeface="Lato"/>
              <a:ea typeface="Lato"/>
              <a:cs typeface="Lato"/>
              <a:sym typeface="Lato"/>
            </a:endParaRPr>
          </a:p>
        </p:txBody>
      </p:sp>
      <p:sp>
        <p:nvSpPr>
          <p:cNvPr id="365" name="Google Shape;365;p26"/>
          <p:cNvSpPr txBox="1"/>
          <p:nvPr/>
        </p:nvSpPr>
        <p:spPr>
          <a:xfrm>
            <a:off x="7185192"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b="1">
                <a:solidFill>
                  <a:schemeClr val="lt1"/>
                </a:solidFill>
                <a:latin typeface="Lato"/>
                <a:ea typeface="Lato"/>
                <a:cs typeface="Lato"/>
                <a:sym typeface="Lato"/>
              </a:rPr>
              <a:t>17%</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pic>
        <p:nvPicPr>
          <p:cNvPr id="366" name="Google Shape;366;p26" descr="offset_comp_442889_edtied2.jpg"/>
          <p:cNvPicPr preferRelativeResize="0"/>
          <p:nvPr/>
        </p:nvPicPr>
        <p:blipFill rotWithShape="1">
          <a:blip r:embed="rId3">
            <a:alphaModFix/>
          </a:blip>
          <a:srcRect l="40835" t="36462" r="22818" b="12950"/>
          <a:stretch/>
        </p:blipFill>
        <p:spPr>
          <a:xfrm rot="10800000">
            <a:off x="6240280" y="5276"/>
            <a:ext cx="2898000" cy="2691600"/>
          </a:xfrm>
          <a:prstGeom prst="rtTriangl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Inference Engine</a:t>
            </a:r>
            <a:endParaRPr sz="1000"/>
          </a:p>
        </p:txBody>
      </p:sp>
      <p:sp>
        <p:nvSpPr>
          <p:cNvPr id="372" name="Google Shape;372;p27"/>
          <p:cNvSpPr txBox="1">
            <a:spLocks noGrp="1"/>
          </p:cNvSpPr>
          <p:nvPr>
            <p:ph type="title"/>
          </p:nvPr>
        </p:nvSpPr>
        <p:spPr>
          <a:xfrm>
            <a:off x="434700" y="1315250"/>
            <a:ext cx="2844900" cy="17973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a:t>R-CNN</a:t>
            </a:r>
            <a:endParaRPr/>
          </a:p>
          <a:p>
            <a:pPr marL="0" lvl="0" indent="0" algn="just" rtl="0">
              <a:lnSpc>
                <a:spcPct val="115000"/>
              </a:lnSpc>
              <a:spcBef>
                <a:spcPts val="1600"/>
              </a:spcBef>
              <a:spcAft>
                <a:spcPts val="1600"/>
              </a:spcAft>
              <a:buNone/>
            </a:pPr>
            <a:r>
              <a:rPr lang="en-GB" sz="1400"/>
              <a:t>algoritma deteksi target dua tahap yang menggunakan Region Proposal Network (RPN) untuk menghasilkan wilayah yang digunakan untuk prediksi objek.</a:t>
            </a:r>
            <a:endParaRPr sz="1400"/>
          </a:p>
        </p:txBody>
      </p:sp>
      <p:sp>
        <p:nvSpPr>
          <p:cNvPr id="373" name="Google Shape;373;p27"/>
          <p:cNvSpPr txBox="1">
            <a:spLocks noGrp="1"/>
          </p:cNvSpPr>
          <p:nvPr>
            <p:ph type="title"/>
          </p:nvPr>
        </p:nvSpPr>
        <p:spPr>
          <a:xfrm>
            <a:off x="5844900" y="1239050"/>
            <a:ext cx="2844900" cy="17973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a:solidFill>
                  <a:schemeClr val="dk1"/>
                </a:solidFill>
              </a:rPr>
              <a:t>Mask R-CNN</a:t>
            </a:r>
            <a:endParaRPr>
              <a:solidFill>
                <a:schemeClr val="dk1"/>
              </a:solidFill>
            </a:endParaRPr>
          </a:p>
          <a:p>
            <a:pPr marL="0" lvl="0" indent="0" algn="just" rtl="0">
              <a:lnSpc>
                <a:spcPct val="115000"/>
              </a:lnSpc>
              <a:spcBef>
                <a:spcPts val="1600"/>
              </a:spcBef>
              <a:spcAft>
                <a:spcPts val="1600"/>
              </a:spcAft>
              <a:buNone/>
            </a:pPr>
            <a:r>
              <a:rPr lang="en-GB" sz="1400">
                <a:solidFill>
                  <a:schemeClr val="dk1"/>
                </a:solidFill>
              </a:rPr>
              <a:t>versi dari R-CNN yang mampu menghasilkan segmentasi piksel yang presisi untuk deteksi antrian lalu lintas. </a:t>
            </a:r>
            <a:endParaRPr sz="1000">
              <a:solidFill>
                <a:schemeClr val="dk1"/>
              </a:solidFill>
            </a:endParaRPr>
          </a:p>
        </p:txBody>
      </p:sp>
      <p:pic>
        <p:nvPicPr>
          <p:cNvPr id="374" name="Google Shape;374;p27"/>
          <p:cNvPicPr preferRelativeResize="0"/>
          <p:nvPr/>
        </p:nvPicPr>
        <p:blipFill>
          <a:blip r:embed="rId3">
            <a:alphaModFix/>
          </a:blip>
          <a:stretch>
            <a:fillRect/>
          </a:stretch>
        </p:blipFill>
        <p:spPr>
          <a:xfrm>
            <a:off x="4017277" y="3176350"/>
            <a:ext cx="4994124" cy="1346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28"/>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Inference Engine</a:t>
            </a:r>
            <a:endParaRPr sz="1000"/>
          </a:p>
        </p:txBody>
      </p:sp>
      <p:sp>
        <p:nvSpPr>
          <p:cNvPr id="380" name="Google Shape;380;p28"/>
          <p:cNvSpPr txBox="1">
            <a:spLocks noGrp="1"/>
          </p:cNvSpPr>
          <p:nvPr>
            <p:ph type="title"/>
          </p:nvPr>
        </p:nvSpPr>
        <p:spPr>
          <a:xfrm>
            <a:off x="213200" y="1315250"/>
            <a:ext cx="3881700" cy="17973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sz="1500"/>
              <a:t>YOLO (You Only Look Once)</a:t>
            </a:r>
            <a:endParaRPr sz="1500"/>
          </a:p>
          <a:p>
            <a:pPr marL="0" lvl="0" indent="0" algn="just" rtl="0">
              <a:lnSpc>
                <a:spcPct val="115000"/>
              </a:lnSpc>
              <a:spcBef>
                <a:spcPts val="1600"/>
              </a:spcBef>
              <a:spcAft>
                <a:spcPts val="1600"/>
              </a:spcAft>
              <a:buNone/>
            </a:pPr>
            <a:r>
              <a:rPr lang="en-GB" sz="1300"/>
              <a:t>algoritma deteksi objek yang menginvestigasi gambar hanya sekali dan secara simultan memprediksi kotak pembatas dan probabilitas kelas untuk setiap kotak.</a:t>
            </a:r>
            <a:endParaRPr sz="900"/>
          </a:p>
        </p:txBody>
      </p:sp>
      <p:sp>
        <p:nvSpPr>
          <p:cNvPr id="381" name="Google Shape;381;p28"/>
          <p:cNvSpPr txBox="1">
            <a:spLocks noGrp="1"/>
          </p:cNvSpPr>
          <p:nvPr>
            <p:ph type="title"/>
          </p:nvPr>
        </p:nvSpPr>
        <p:spPr>
          <a:xfrm>
            <a:off x="4792725" y="339275"/>
            <a:ext cx="3881700" cy="17973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1600"/>
              </a:spcAft>
              <a:buNone/>
            </a:pPr>
            <a:r>
              <a:rPr lang="en-GB" sz="1100">
                <a:solidFill>
                  <a:schemeClr val="dk1"/>
                </a:solidFill>
              </a:rPr>
              <a:t>Selain itu, untuk pemantauan antrian lalu lintas, digunakan metode Mask R-CNN karena kemampuannya menghasilkan segmentasi piksel yang presisi. Sedangkan untuk mendeteksi kendaraan yang tidak bergerak, digunakan model YOLO yang dilatih untuk deteksi kendaraan dan dilakukan pelacakan menggunakan proses Intersection over Union (IOU).</a:t>
            </a:r>
            <a:endParaRPr sz="300">
              <a:solidFill>
                <a:schemeClr val="dk1"/>
              </a:solidFill>
            </a:endParaRPr>
          </a:p>
        </p:txBody>
      </p:sp>
      <p:pic>
        <p:nvPicPr>
          <p:cNvPr id="382" name="Google Shape;382;p28"/>
          <p:cNvPicPr preferRelativeResize="0"/>
          <p:nvPr/>
        </p:nvPicPr>
        <p:blipFill>
          <a:blip r:embed="rId3">
            <a:alphaModFix/>
          </a:blip>
          <a:stretch>
            <a:fillRect/>
          </a:stretch>
        </p:blipFill>
        <p:spPr>
          <a:xfrm>
            <a:off x="4571999" y="2168475"/>
            <a:ext cx="4515126" cy="1534081"/>
          </a:xfrm>
          <a:prstGeom prst="rect">
            <a:avLst/>
          </a:prstGeom>
          <a:noFill/>
          <a:ln>
            <a:noFill/>
          </a:ln>
        </p:spPr>
      </p:pic>
      <p:sp>
        <p:nvSpPr>
          <p:cNvPr id="383" name="Google Shape;383;p28"/>
          <p:cNvSpPr txBox="1">
            <a:spLocks noGrp="1"/>
          </p:cNvSpPr>
          <p:nvPr>
            <p:ph type="title"/>
          </p:nvPr>
        </p:nvSpPr>
        <p:spPr>
          <a:xfrm>
            <a:off x="213200" y="3067850"/>
            <a:ext cx="3881700" cy="17973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sz="1500"/>
              <a:t>CenterNet</a:t>
            </a:r>
            <a:endParaRPr sz="1300"/>
          </a:p>
          <a:p>
            <a:pPr marL="0" lvl="0" indent="0" algn="just" rtl="0">
              <a:lnSpc>
                <a:spcPct val="115000"/>
              </a:lnSpc>
              <a:spcBef>
                <a:spcPts val="1600"/>
              </a:spcBef>
              <a:spcAft>
                <a:spcPts val="0"/>
              </a:spcAft>
              <a:buNone/>
            </a:pPr>
            <a:r>
              <a:rPr lang="en-GB" sz="1300"/>
              <a:t>algoritma yang menemukan pola visual dalam setiap bagian gambar yang dipotong pada resolusi rendah.</a:t>
            </a:r>
            <a:endParaRPr sz="1300"/>
          </a:p>
          <a:p>
            <a:pPr marL="0" lvl="0" indent="0" algn="just" rtl="0">
              <a:lnSpc>
                <a:spcPct val="115000"/>
              </a:lnSpc>
              <a:spcBef>
                <a:spcPts val="1600"/>
              </a:spcBef>
              <a:spcAft>
                <a:spcPts val="0"/>
              </a:spcAft>
              <a:buNone/>
            </a:pPr>
            <a:endParaRPr sz="1500"/>
          </a:p>
          <a:p>
            <a:pPr marL="0" lvl="0" indent="0" algn="just" rtl="0">
              <a:lnSpc>
                <a:spcPct val="115000"/>
              </a:lnSpc>
              <a:spcBef>
                <a:spcPts val="1600"/>
              </a:spcBef>
              <a:spcAft>
                <a:spcPts val="1600"/>
              </a:spcAft>
              <a:buNone/>
            </a:pPr>
            <a:endParaRPr sz="15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9"/>
          <p:cNvSpPr txBox="1"/>
          <p:nvPr/>
        </p:nvSpPr>
        <p:spPr>
          <a:xfrm>
            <a:off x="2329500" y="1759600"/>
            <a:ext cx="835500" cy="75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chemeClr val="accent6"/>
                </a:solidFill>
                <a:latin typeface="Montserrat"/>
                <a:ea typeface="Montserrat"/>
                <a:cs typeface="Montserrat"/>
                <a:sym typeface="Montserrat"/>
              </a:rPr>
              <a:t>04</a:t>
            </a:r>
            <a:endParaRPr sz="2400">
              <a:solidFill>
                <a:schemeClr val="accent6"/>
              </a:solidFill>
            </a:endParaRPr>
          </a:p>
          <a:p>
            <a:pPr marL="0" lvl="0" indent="0" algn="l" rtl="0">
              <a:spcBef>
                <a:spcPts val="0"/>
              </a:spcBef>
              <a:spcAft>
                <a:spcPts val="0"/>
              </a:spcAft>
              <a:buNone/>
            </a:pPr>
            <a:endParaRPr sz="2300">
              <a:solidFill>
                <a:schemeClr val="accent6"/>
              </a:solidFill>
            </a:endParaRPr>
          </a:p>
        </p:txBody>
      </p:sp>
      <p:sp>
        <p:nvSpPr>
          <p:cNvPr id="389" name="Google Shape;389;p29"/>
          <p:cNvSpPr txBox="1">
            <a:spLocks noGrp="1"/>
          </p:cNvSpPr>
          <p:nvPr>
            <p:ph type="body" idx="4294967295"/>
          </p:nvPr>
        </p:nvSpPr>
        <p:spPr>
          <a:xfrm>
            <a:off x="3377200" y="1776250"/>
            <a:ext cx="3270000" cy="74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3000">
                <a:solidFill>
                  <a:srgbClr val="FFFFFF"/>
                </a:solidFill>
              </a:rPr>
              <a:t>User Interface</a:t>
            </a:r>
            <a:endParaRPr sz="300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User Interface</a:t>
            </a:r>
            <a:endParaRPr/>
          </a:p>
        </p:txBody>
      </p:sp>
      <p:sp>
        <p:nvSpPr>
          <p:cNvPr id="395" name="Google Shape;395;p30"/>
          <p:cNvSpPr txBox="1">
            <a:spLocks noGrp="1"/>
          </p:cNvSpPr>
          <p:nvPr>
            <p:ph type="body" idx="1"/>
          </p:nvPr>
        </p:nvSpPr>
        <p:spPr>
          <a:xfrm>
            <a:off x="1297500" y="1482525"/>
            <a:ext cx="7038900" cy="29961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a:t>User Interface (UI) yang diusulkan dalam artikel ini adalah berbasis GUI (Graphical User Interface) yang dikembangkan menggunakan React, sebuah library JavaScript. UI ini memungkinkan operator lalu lintas di Pusat Kontrol Lalu Lintas (TMC) untuk memantau kondisi lalu lintas secara real-time dengan mudah. Mereka dapat memasukkan kata kunci tertentu untuk mengetahui lokasi kamera yang mendeteksi kemacetan atau memperkirakan jumlah kendaraan di suatu lokasi jalan. Selain itu, UI ini juga memungkinkan operator untuk melihat informasi cuaca seperti hujan atau salju pada suatu lokasi tertentu pada waktu tertentu. Hal ini sangat penting untuk mempelajari perilaku lalu lintas terkait kondisi cuaca. UI ini juga menampilkan heat maps yang menunjukkan jumlah kendaraan yang terdeteksi menggunakan algoritma deep learning seperti CenterNet dan YOLO.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31"/>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User Interface</a:t>
            </a:r>
            <a:endParaRPr/>
          </a:p>
        </p:txBody>
      </p:sp>
      <p:sp>
        <p:nvSpPr>
          <p:cNvPr id="401" name="Google Shape;401;p31"/>
          <p:cNvSpPr txBox="1">
            <a:spLocks noGrp="1"/>
          </p:cNvSpPr>
          <p:nvPr>
            <p:ph type="body" idx="1"/>
          </p:nvPr>
        </p:nvSpPr>
        <p:spPr>
          <a:xfrm>
            <a:off x="601700" y="1628725"/>
            <a:ext cx="3798900" cy="27597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a:solidFill>
                  <a:srgbClr val="FFFFFF"/>
                </a:solidFill>
              </a:rPr>
              <a:t>UI ini memungkinkan operator untuk mengidentifikasi lokasi kamera yang mengamati pola cuaca yang berbeda dan memprediksi bagaimana lalu lintas perlu dikelola dalam situasi di mana kemacetan terjadi akibat dampak cuaca seperti hujan deras atau badai salju. </a:t>
            </a:r>
            <a:endParaRPr/>
          </a:p>
        </p:txBody>
      </p:sp>
      <p:sp>
        <p:nvSpPr>
          <p:cNvPr id="402" name="Google Shape;402;p31"/>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pic>
        <p:nvPicPr>
          <p:cNvPr id="403" name="Google Shape;403;p31"/>
          <p:cNvPicPr preferRelativeResize="0"/>
          <p:nvPr/>
        </p:nvPicPr>
        <p:blipFill>
          <a:blip r:embed="rId3">
            <a:alphaModFix/>
          </a:blip>
          <a:stretch>
            <a:fillRect/>
          </a:stretch>
        </p:blipFill>
        <p:spPr>
          <a:xfrm>
            <a:off x="4400600" y="1682650"/>
            <a:ext cx="4591002" cy="218117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2"/>
          <p:cNvSpPr txBox="1"/>
          <p:nvPr/>
        </p:nvSpPr>
        <p:spPr>
          <a:xfrm>
            <a:off x="2395950" y="1759600"/>
            <a:ext cx="769200" cy="75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chemeClr val="accent6"/>
                </a:solidFill>
                <a:latin typeface="Montserrat"/>
                <a:ea typeface="Montserrat"/>
                <a:cs typeface="Montserrat"/>
                <a:sym typeface="Montserrat"/>
              </a:rPr>
              <a:t>05</a:t>
            </a:r>
            <a:endParaRPr sz="2400">
              <a:solidFill>
                <a:schemeClr val="accent6"/>
              </a:solidFill>
            </a:endParaRPr>
          </a:p>
          <a:p>
            <a:pPr marL="0" lvl="0" indent="0" algn="l" rtl="0">
              <a:spcBef>
                <a:spcPts val="0"/>
              </a:spcBef>
              <a:spcAft>
                <a:spcPts val="0"/>
              </a:spcAft>
              <a:buNone/>
            </a:pPr>
            <a:endParaRPr sz="2300">
              <a:solidFill>
                <a:schemeClr val="accent6"/>
              </a:solidFill>
            </a:endParaRPr>
          </a:p>
        </p:txBody>
      </p:sp>
      <p:sp>
        <p:nvSpPr>
          <p:cNvPr id="409" name="Google Shape;409;p32"/>
          <p:cNvSpPr txBox="1">
            <a:spLocks noGrp="1"/>
          </p:cNvSpPr>
          <p:nvPr>
            <p:ph type="body" idx="4294967295"/>
          </p:nvPr>
        </p:nvSpPr>
        <p:spPr>
          <a:xfrm>
            <a:off x="3377200" y="1776250"/>
            <a:ext cx="3270000" cy="74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3000">
                <a:solidFill>
                  <a:srgbClr val="FFFFFF"/>
                </a:solidFill>
              </a:rPr>
              <a:t>Flowchart System</a:t>
            </a:r>
            <a:endParaRPr sz="30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3"/>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Flowchart System</a:t>
            </a:r>
            <a:endParaRPr/>
          </a:p>
        </p:txBody>
      </p:sp>
      <p:sp>
        <p:nvSpPr>
          <p:cNvPr id="415" name="Google Shape;415;p33"/>
          <p:cNvSpPr/>
          <p:nvPr/>
        </p:nvSpPr>
        <p:spPr>
          <a:xfrm flipH="1">
            <a:off x="6470215" y="2818767"/>
            <a:ext cx="1122300" cy="1461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6" name="Google Shape;416;p33"/>
          <p:cNvPicPr preferRelativeResize="0"/>
          <p:nvPr/>
        </p:nvPicPr>
        <p:blipFill>
          <a:blip r:embed="rId3">
            <a:alphaModFix/>
          </a:blip>
          <a:stretch>
            <a:fillRect/>
          </a:stretch>
        </p:blipFill>
        <p:spPr>
          <a:xfrm>
            <a:off x="1081300" y="1143513"/>
            <a:ext cx="7471299" cy="28564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34"/>
          <p:cNvSpPr txBox="1"/>
          <p:nvPr/>
        </p:nvSpPr>
        <p:spPr>
          <a:xfrm>
            <a:off x="1925450" y="1759600"/>
            <a:ext cx="782400" cy="75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chemeClr val="accent6"/>
                </a:solidFill>
                <a:latin typeface="Montserrat"/>
                <a:ea typeface="Montserrat"/>
                <a:cs typeface="Montserrat"/>
                <a:sym typeface="Montserrat"/>
              </a:rPr>
              <a:t>06</a:t>
            </a:r>
            <a:endParaRPr sz="2400">
              <a:solidFill>
                <a:schemeClr val="accent6"/>
              </a:solidFill>
            </a:endParaRPr>
          </a:p>
          <a:p>
            <a:pPr marL="0" lvl="0" indent="0" algn="l" rtl="0">
              <a:spcBef>
                <a:spcPts val="0"/>
              </a:spcBef>
              <a:spcAft>
                <a:spcPts val="0"/>
              </a:spcAft>
              <a:buNone/>
            </a:pPr>
            <a:endParaRPr sz="2300">
              <a:solidFill>
                <a:schemeClr val="accent6"/>
              </a:solidFill>
            </a:endParaRPr>
          </a:p>
        </p:txBody>
      </p:sp>
      <p:sp>
        <p:nvSpPr>
          <p:cNvPr id="422" name="Google Shape;422;p34"/>
          <p:cNvSpPr txBox="1">
            <a:spLocks noGrp="1"/>
          </p:cNvSpPr>
          <p:nvPr>
            <p:ph type="body" idx="4294967295"/>
          </p:nvPr>
        </p:nvSpPr>
        <p:spPr>
          <a:xfrm>
            <a:off x="2920000" y="1776250"/>
            <a:ext cx="4295100" cy="74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3000">
                <a:solidFill>
                  <a:srgbClr val="FFFFFF"/>
                </a:solidFill>
              </a:rPr>
              <a:t>Manfaat &amp; Kesimpulan</a:t>
            </a:r>
            <a:endParaRPr sz="30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Manfaat</a:t>
            </a:r>
            <a:endParaRPr/>
          </a:p>
        </p:txBody>
      </p:sp>
      <p:sp>
        <p:nvSpPr>
          <p:cNvPr id="428" name="Google Shape;428;p35"/>
          <p:cNvSpPr txBox="1"/>
          <p:nvPr/>
        </p:nvSpPr>
        <p:spPr>
          <a:xfrm>
            <a:off x="1041350" y="22121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Monitoring Traffic Congestion</a:t>
            </a:r>
            <a:endParaRPr/>
          </a:p>
        </p:txBody>
      </p:sp>
      <p:sp>
        <p:nvSpPr>
          <p:cNvPr id="429" name="Google Shape;429;p35"/>
          <p:cNvSpPr txBox="1"/>
          <p:nvPr/>
        </p:nvSpPr>
        <p:spPr>
          <a:xfrm>
            <a:off x="1041350" y="33201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Vehicle Detection and Count</a:t>
            </a:r>
            <a:endParaRPr/>
          </a:p>
        </p:txBody>
      </p:sp>
      <p:sp>
        <p:nvSpPr>
          <p:cNvPr id="430" name="Google Shape;430;p35"/>
          <p:cNvSpPr txBox="1"/>
          <p:nvPr/>
        </p:nvSpPr>
        <p:spPr>
          <a:xfrm>
            <a:off x="6548585" y="21359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Traffic Accidents, Stationary, or Standed Vehicle Detection</a:t>
            </a:r>
            <a:endParaRPr/>
          </a:p>
        </p:txBody>
      </p:sp>
      <p:sp>
        <p:nvSpPr>
          <p:cNvPr id="431" name="Google Shape;431;p35"/>
          <p:cNvSpPr txBox="1"/>
          <p:nvPr/>
        </p:nvSpPr>
        <p:spPr>
          <a:xfrm>
            <a:off x="6548585" y="35487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Managing Traffic using Stand Alone Graphical User Interface</a:t>
            </a:r>
            <a:endParaRPr/>
          </a:p>
        </p:txBody>
      </p:sp>
      <p:cxnSp>
        <p:nvCxnSpPr>
          <p:cNvPr id="432" name="Google Shape;432;p35"/>
          <p:cNvCxnSpPr/>
          <p:nvPr/>
        </p:nvCxnSpPr>
        <p:spPr>
          <a:xfrm flipH="1">
            <a:off x="780745" y="16418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433" name="Google Shape;433;p35"/>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434" name="Google Shape;434;p35"/>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435" name="Google Shape;435;p35"/>
          <p:cNvCxnSpPr/>
          <p:nvPr/>
        </p:nvCxnSpPr>
        <p:spPr>
          <a:xfrm flipH="1">
            <a:off x="780745" y="445517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436" name="Google Shape;436;p35"/>
          <p:cNvSpPr/>
          <p:nvPr/>
        </p:nvSpPr>
        <p:spPr>
          <a:xfrm>
            <a:off x="3171573" y="1660783"/>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5"/>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5"/>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5"/>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5"/>
          <p:cNvGrpSpPr/>
          <p:nvPr/>
        </p:nvGrpSpPr>
        <p:grpSpPr>
          <a:xfrm>
            <a:off x="3078687" y="2700858"/>
            <a:ext cx="737729" cy="737729"/>
            <a:chOff x="2920647" y="2157958"/>
            <a:chExt cx="827700" cy="827700"/>
          </a:xfrm>
        </p:grpSpPr>
        <p:sp>
          <p:nvSpPr>
            <p:cNvPr id="441" name="Google Shape;441;p35"/>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5"/>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35"/>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444" name="Google Shape;444;p35"/>
          <p:cNvGrpSpPr/>
          <p:nvPr/>
        </p:nvGrpSpPr>
        <p:grpSpPr>
          <a:xfrm rot="-5400000">
            <a:off x="4225338" y="3802929"/>
            <a:ext cx="737729" cy="737729"/>
            <a:chOff x="2920647" y="2157958"/>
            <a:chExt cx="827700" cy="827700"/>
          </a:xfrm>
        </p:grpSpPr>
        <p:sp>
          <p:nvSpPr>
            <p:cNvPr id="445" name="Google Shape;445;p35"/>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5"/>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 name="Google Shape;447;p35"/>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448" name="Google Shape;448;p35"/>
          <p:cNvGrpSpPr/>
          <p:nvPr/>
        </p:nvGrpSpPr>
        <p:grpSpPr>
          <a:xfrm>
            <a:off x="5313093" y="2700655"/>
            <a:ext cx="737804" cy="737804"/>
            <a:chOff x="5428888" y="2158023"/>
            <a:chExt cx="828900" cy="828900"/>
          </a:xfrm>
        </p:grpSpPr>
        <p:sp>
          <p:nvSpPr>
            <p:cNvPr id="449" name="Google Shape;449;p35"/>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5"/>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 name="Google Shape;451;p35"/>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452" name="Google Shape;452;p35"/>
          <p:cNvGrpSpPr/>
          <p:nvPr/>
        </p:nvGrpSpPr>
        <p:grpSpPr>
          <a:xfrm rot="5400000">
            <a:off x="4193370" y="1569752"/>
            <a:ext cx="737729" cy="737729"/>
            <a:chOff x="2920647" y="2157958"/>
            <a:chExt cx="827700" cy="827700"/>
          </a:xfrm>
        </p:grpSpPr>
        <p:sp>
          <p:nvSpPr>
            <p:cNvPr id="453" name="Google Shape;453;p35"/>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5"/>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 name="Google Shape;455;p35"/>
          <p:cNvSpPr txBox="1"/>
          <p:nvPr/>
        </p:nvSpPr>
        <p:spPr>
          <a:xfrm>
            <a:off x="4320431" y="17650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456" name="Google Shape;456;p35"/>
          <p:cNvSpPr/>
          <p:nvPr/>
        </p:nvSpPr>
        <p:spPr>
          <a:xfrm>
            <a:off x="37537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5"/>
          <p:cNvSpPr txBox="1"/>
          <p:nvPr/>
        </p:nvSpPr>
        <p:spPr>
          <a:xfrm>
            <a:off x="1785575" y="4539325"/>
            <a:ext cx="55434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Scalling Traffic Monitoring to MultipleTraffic Cameras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052550" y="835800"/>
            <a:ext cx="7038900" cy="48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Link Akses</a:t>
            </a:r>
            <a:endParaRPr/>
          </a:p>
        </p:txBody>
      </p:sp>
      <p:sp>
        <p:nvSpPr>
          <p:cNvPr id="235" name="Google Shape;235;p18"/>
          <p:cNvSpPr txBox="1"/>
          <p:nvPr/>
        </p:nvSpPr>
        <p:spPr>
          <a:xfrm>
            <a:off x="1756950" y="2000825"/>
            <a:ext cx="5630100" cy="222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a:solidFill>
                  <a:srgbClr val="CACACA"/>
                </a:solidFill>
                <a:latin typeface="Montserrat"/>
                <a:ea typeface="Montserrat"/>
                <a:cs typeface="Montserrat"/>
                <a:sym typeface="Montserrat"/>
              </a:rPr>
              <a:t>Jurnal dapat diakses pada link : </a:t>
            </a:r>
            <a:r>
              <a:rPr lang="en-GB" sz="1300" u="sng">
                <a:solidFill>
                  <a:schemeClr val="hlink"/>
                </a:solidFill>
                <a:latin typeface="Montserrat"/>
                <a:ea typeface="Montserrat"/>
                <a:cs typeface="Montserrat"/>
                <a:sym typeface="Montserrat"/>
                <a:hlinkClick r:id="rId3"/>
              </a:rPr>
              <a:t>https://www.mdpi.com/2071-1050/12/21/9177</a:t>
            </a:r>
            <a:r>
              <a:rPr lang="en-GB" sz="1300">
                <a:solidFill>
                  <a:srgbClr val="CACACA"/>
                </a:solidFill>
                <a:latin typeface="Montserrat"/>
                <a:ea typeface="Montserrat"/>
                <a:cs typeface="Montserrat"/>
                <a:sym typeface="Montserrat"/>
              </a:rPr>
              <a:t> </a:t>
            </a:r>
            <a:endParaRPr sz="2000">
              <a:solidFill>
                <a:srgbClr val="CACACA"/>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Kesimpulan</a:t>
            </a:r>
            <a:endParaRPr/>
          </a:p>
        </p:txBody>
      </p:sp>
      <p:sp>
        <p:nvSpPr>
          <p:cNvPr id="463" name="Google Shape;463;p3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Penelitian ini mengembangkan sistem pemantauan lalu lintas dengan model deep learning seperti Mask R-CNN, Faster R-CNN, YOLO, dan CenterNet.  Sistem ini memanfaatkan antarmuka pengguna grafis (GUI)   dengan 2 sistem pelacakan objek (IOU, Feature Tr	acker). Sistem ini juga menggunakan penekanan anomali dan koreksi pikselasi video untuk meningkatkan efektivitas model serta memperjelas gambar yang ditampilkan, namun dengan resiko penurunan skor dari aslinya,</a:t>
            </a:r>
            <a:endParaRPr>
              <a:latin typeface="Arial"/>
              <a:ea typeface="Arial"/>
              <a:cs typeface="Arial"/>
              <a:sym typeface="Arial"/>
            </a:endParaRPr>
          </a:p>
          <a:p>
            <a:pPr marL="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1052550" y="363825"/>
            <a:ext cx="7038900" cy="6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Pembahasan</a:t>
            </a:r>
            <a:endParaRPr/>
          </a:p>
        </p:txBody>
      </p:sp>
      <p:sp>
        <p:nvSpPr>
          <p:cNvPr id="241" name="Google Shape;241;p19"/>
          <p:cNvSpPr txBox="1"/>
          <p:nvPr/>
        </p:nvSpPr>
        <p:spPr>
          <a:xfrm>
            <a:off x="1297500" y="1057848"/>
            <a:ext cx="553500" cy="52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42" name="Google Shape;242;p19"/>
          <p:cNvSpPr txBox="1">
            <a:spLocks noGrp="1"/>
          </p:cNvSpPr>
          <p:nvPr>
            <p:ph type="body" idx="1"/>
          </p:nvPr>
        </p:nvSpPr>
        <p:spPr>
          <a:xfrm>
            <a:off x="2030400" y="1057875"/>
            <a:ext cx="2541600" cy="48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000">
                <a:solidFill>
                  <a:srgbClr val="FFFFFF"/>
                </a:solidFill>
              </a:rPr>
              <a:t>Arsitektur System</a:t>
            </a:r>
            <a:endParaRPr sz="2000">
              <a:solidFill>
                <a:srgbClr val="FFFFFF"/>
              </a:solidFill>
            </a:endParaRPr>
          </a:p>
        </p:txBody>
      </p:sp>
      <p:sp>
        <p:nvSpPr>
          <p:cNvPr id="243" name="Google Shape;243;p19"/>
          <p:cNvSpPr txBox="1"/>
          <p:nvPr/>
        </p:nvSpPr>
        <p:spPr>
          <a:xfrm>
            <a:off x="1297500" y="1667875"/>
            <a:ext cx="673200" cy="60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44" name="Google Shape;244;p19"/>
          <p:cNvSpPr txBox="1">
            <a:spLocks noGrp="1"/>
          </p:cNvSpPr>
          <p:nvPr>
            <p:ph type="body" idx="1"/>
          </p:nvPr>
        </p:nvSpPr>
        <p:spPr>
          <a:xfrm>
            <a:off x="2030400" y="1667920"/>
            <a:ext cx="2731200" cy="48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000">
                <a:solidFill>
                  <a:srgbClr val="FFFFFF"/>
                </a:solidFill>
              </a:rPr>
              <a:t>Knowledge Base</a:t>
            </a:r>
            <a:endParaRPr sz="2000">
              <a:solidFill>
                <a:srgbClr val="FFFFFF"/>
              </a:solidFill>
            </a:endParaRPr>
          </a:p>
        </p:txBody>
      </p:sp>
      <p:sp>
        <p:nvSpPr>
          <p:cNvPr id="245" name="Google Shape;245;p19"/>
          <p:cNvSpPr txBox="1"/>
          <p:nvPr/>
        </p:nvSpPr>
        <p:spPr>
          <a:xfrm>
            <a:off x="1297500" y="2277948"/>
            <a:ext cx="673200" cy="52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46" name="Google Shape;246;p19"/>
          <p:cNvSpPr txBox="1">
            <a:spLocks noGrp="1"/>
          </p:cNvSpPr>
          <p:nvPr>
            <p:ph type="body" idx="1"/>
          </p:nvPr>
        </p:nvSpPr>
        <p:spPr>
          <a:xfrm>
            <a:off x="2030400" y="2277971"/>
            <a:ext cx="4419300" cy="52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000">
                <a:latin typeface="Montserrat"/>
                <a:ea typeface="Montserrat"/>
                <a:cs typeface="Montserrat"/>
                <a:sym typeface="Montserrat"/>
              </a:rPr>
              <a:t>Inference Engine</a:t>
            </a:r>
            <a:endParaRPr sz="2000">
              <a:solidFill>
                <a:srgbClr val="FFFFFF"/>
              </a:solidFill>
            </a:endParaRPr>
          </a:p>
        </p:txBody>
      </p:sp>
      <p:sp>
        <p:nvSpPr>
          <p:cNvPr id="247" name="Google Shape;247;p19"/>
          <p:cNvSpPr txBox="1"/>
          <p:nvPr/>
        </p:nvSpPr>
        <p:spPr>
          <a:xfrm>
            <a:off x="1297500" y="2810875"/>
            <a:ext cx="673200" cy="60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04</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48" name="Google Shape;248;p19"/>
          <p:cNvSpPr txBox="1">
            <a:spLocks noGrp="1"/>
          </p:cNvSpPr>
          <p:nvPr>
            <p:ph type="body" idx="1"/>
          </p:nvPr>
        </p:nvSpPr>
        <p:spPr>
          <a:xfrm>
            <a:off x="2030400" y="2810920"/>
            <a:ext cx="2731200" cy="48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000">
                <a:solidFill>
                  <a:srgbClr val="FFFFFF"/>
                </a:solidFill>
              </a:rPr>
              <a:t>User interface</a:t>
            </a:r>
            <a:endParaRPr sz="2000">
              <a:solidFill>
                <a:srgbClr val="FFFFFF"/>
              </a:solidFill>
            </a:endParaRPr>
          </a:p>
        </p:txBody>
      </p:sp>
      <p:sp>
        <p:nvSpPr>
          <p:cNvPr id="249" name="Google Shape;249;p19"/>
          <p:cNvSpPr txBox="1"/>
          <p:nvPr/>
        </p:nvSpPr>
        <p:spPr>
          <a:xfrm>
            <a:off x="1297500" y="3420948"/>
            <a:ext cx="673200" cy="52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05</a:t>
            </a:r>
            <a:endParaRPr sz="1300">
              <a:solidFill>
                <a:srgbClr val="FFFFFF"/>
              </a:solidFill>
            </a:endParaRPr>
          </a:p>
        </p:txBody>
      </p:sp>
      <p:sp>
        <p:nvSpPr>
          <p:cNvPr id="250" name="Google Shape;250;p19"/>
          <p:cNvSpPr txBox="1">
            <a:spLocks noGrp="1"/>
          </p:cNvSpPr>
          <p:nvPr>
            <p:ph type="body" idx="1"/>
          </p:nvPr>
        </p:nvSpPr>
        <p:spPr>
          <a:xfrm>
            <a:off x="2030400" y="3420971"/>
            <a:ext cx="4419300" cy="52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000">
                <a:latin typeface="Montserrat"/>
                <a:ea typeface="Montserrat"/>
                <a:cs typeface="Montserrat"/>
                <a:sym typeface="Montserrat"/>
              </a:rPr>
              <a:t>Flowchart System</a:t>
            </a:r>
            <a:endParaRPr sz="2000">
              <a:solidFill>
                <a:srgbClr val="FFFFFF"/>
              </a:solidFill>
            </a:endParaRPr>
          </a:p>
        </p:txBody>
      </p:sp>
      <p:sp>
        <p:nvSpPr>
          <p:cNvPr id="251" name="Google Shape;251;p19"/>
          <p:cNvSpPr txBox="1"/>
          <p:nvPr/>
        </p:nvSpPr>
        <p:spPr>
          <a:xfrm>
            <a:off x="1297500" y="3954348"/>
            <a:ext cx="673200" cy="52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06</a:t>
            </a:r>
            <a:endParaRPr sz="1300">
              <a:solidFill>
                <a:srgbClr val="FFFFFF"/>
              </a:solidFill>
            </a:endParaRPr>
          </a:p>
        </p:txBody>
      </p:sp>
      <p:sp>
        <p:nvSpPr>
          <p:cNvPr id="252" name="Google Shape;252;p19"/>
          <p:cNvSpPr txBox="1">
            <a:spLocks noGrp="1"/>
          </p:cNvSpPr>
          <p:nvPr>
            <p:ph type="body" idx="1"/>
          </p:nvPr>
        </p:nvSpPr>
        <p:spPr>
          <a:xfrm>
            <a:off x="2030400" y="3954371"/>
            <a:ext cx="4419300" cy="52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000">
                <a:latin typeface="Montserrat"/>
                <a:ea typeface="Montserrat"/>
                <a:cs typeface="Montserrat"/>
                <a:sym typeface="Montserrat"/>
              </a:rPr>
              <a:t>Manfaat &amp; Kesimpulan</a:t>
            </a:r>
            <a:endParaRPr sz="2000">
              <a:solidFill>
                <a:srgbClr val="FFFFFF"/>
              </a:solidFill>
            </a:endParaRPr>
          </a:p>
        </p:txBody>
      </p:sp>
      <p:cxnSp>
        <p:nvCxnSpPr>
          <p:cNvPr id="253" name="Google Shape;253;p19"/>
          <p:cNvCxnSpPr/>
          <p:nvPr/>
        </p:nvCxnSpPr>
        <p:spPr>
          <a:xfrm>
            <a:off x="1306125" y="1575550"/>
            <a:ext cx="3615000" cy="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19"/>
          <p:cNvCxnSpPr/>
          <p:nvPr/>
        </p:nvCxnSpPr>
        <p:spPr>
          <a:xfrm>
            <a:off x="1306125" y="2185150"/>
            <a:ext cx="3615000" cy="0"/>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19"/>
          <p:cNvCxnSpPr/>
          <p:nvPr/>
        </p:nvCxnSpPr>
        <p:spPr>
          <a:xfrm>
            <a:off x="1306125" y="2794750"/>
            <a:ext cx="3615000" cy="0"/>
          </a:xfrm>
          <a:prstGeom prst="straightConnector1">
            <a:avLst/>
          </a:prstGeom>
          <a:noFill/>
          <a:ln w="9525" cap="flat" cmpd="sng">
            <a:solidFill>
              <a:schemeClr val="dk2"/>
            </a:solidFill>
            <a:prstDash val="solid"/>
            <a:round/>
            <a:headEnd type="none" w="med" len="med"/>
            <a:tailEnd type="none" w="med" len="med"/>
          </a:ln>
        </p:spPr>
      </p:cxnSp>
      <p:cxnSp>
        <p:nvCxnSpPr>
          <p:cNvPr id="256" name="Google Shape;256;p19"/>
          <p:cNvCxnSpPr/>
          <p:nvPr/>
        </p:nvCxnSpPr>
        <p:spPr>
          <a:xfrm>
            <a:off x="1306125" y="3328150"/>
            <a:ext cx="3615000" cy="0"/>
          </a:xfrm>
          <a:prstGeom prst="straightConnector1">
            <a:avLst/>
          </a:prstGeom>
          <a:noFill/>
          <a:ln w="9525" cap="flat" cmpd="sng">
            <a:solidFill>
              <a:schemeClr val="dk2"/>
            </a:solidFill>
            <a:prstDash val="solid"/>
            <a:round/>
            <a:headEnd type="none" w="med" len="med"/>
            <a:tailEnd type="none" w="med" len="med"/>
          </a:ln>
        </p:spPr>
      </p:cxnSp>
      <p:cxnSp>
        <p:nvCxnSpPr>
          <p:cNvPr id="257" name="Google Shape;257;p19"/>
          <p:cNvCxnSpPr/>
          <p:nvPr/>
        </p:nvCxnSpPr>
        <p:spPr>
          <a:xfrm>
            <a:off x="1306125" y="3937750"/>
            <a:ext cx="3615000" cy="0"/>
          </a:xfrm>
          <a:prstGeom prst="straightConnector1">
            <a:avLst/>
          </a:prstGeom>
          <a:noFill/>
          <a:ln w="9525" cap="flat" cmpd="sng">
            <a:solidFill>
              <a:schemeClr val="dk2"/>
            </a:solidFill>
            <a:prstDash val="solid"/>
            <a:round/>
            <a:headEnd type="none" w="med" len="med"/>
            <a:tailEnd type="none" w="med" len="med"/>
          </a:ln>
        </p:spPr>
      </p:cxnSp>
      <p:cxnSp>
        <p:nvCxnSpPr>
          <p:cNvPr id="258" name="Google Shape;258;p19"/>
          <p:cNvCxnSpPr/>
          <p:nvPr/>
        </p:nvCxnSpPr>
        <p:spPr>
          <a:xfrm>
            <a:off x="1306125" y="4471150"/>
            <a:ext cx="36150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0"/>
          <p:cNvSpPr txBox="1"/>
          <p:nvPr/>
        </p:nvSpPr>
        <p:spPr>
          <a:xfrm>
            <a:off x="2458225" y="1759600"/>
            <a:ext cx="706800" cy="75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chemeClr val="accent6"/>
                </a:solidFill>
                <a:latin typeface="Montserrat"/>
                <a:ea typeface="Montserrat"/>
                <a:cs typeface="Montserrat"/>
                <a:sym typeface="Montserrat"/>
              </a:rPr>
              <a:t>01</a:t>
            </a:r>
            <a:endParaRPr sz="2400">
              <a:solidFill>
                <a:schemeClr val="accent6"/>
              </a:solidFill>
            </a:endParaRPr>
          </a:p>
          <a:p>
            <a:pPr marL="0" lvl="0" indent="0" algn="l" rtl="0">
              <a:spcBef>
                <a:spcPts val="0"/>
              </a:spcBef>
              <a:spcAft>
                <a:spcPts val="0"/>
              </a:spcAft>
              <a:buNone/>
            </a:pPr>
            <a:endParaRPr sz="2300">
              <a:solidFill>
                <a:schemeClr val="accent6"/>
              </a:solidFill>
            </a:endParaRPr>
          </a:p>
        </p:txBody>
      </p:sp>
      <p:sp>
        <p:nvSpPr>
          <p:cNvPr id="264" name="Google Shape;264;p20"/>
          <p:cNvSpPr txBox="1">
            <a:spLocks noGrp="1"/>
          </p:cNvSpPr>
          <p:nvPr>
            <p:ph type="body" idx="4294967295"/>
          </p:nvPr>
        </p:nvSpPr>
        <p:spPr>
          <a:xfrm>
            <a:off x="3377200" y="1776250"/>
            <a:ext cx="3270000" cy="74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3000">
                <a:solidFill>
                  <a:srgbClr val="FFFFFF"/>
                </a:solidFill>
              </a:rPr>
              <a:t>Arsitektur System</a:t>
            </a:r>
            <a:endParaRPr sz="30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Arsitektur Sistem </a:t>
            </a:r>
            <a:endParaRPr/>
          </a:p>
        </p:txBody>
      </p:sp>
      <p:sp>
        <p:nvSpPr>
          <p:cNvPr id="270" name="Google Shape;270;p21"/>
          <p:cNvSpPr txBox="1"/>
          <p:nvPr/>
        </p:nvSpPr>
        <p:spPr>
          <a:xfrm>
            <a:off x="1354533"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rgbClr val="FFFFFF"/>
                </a:solidFill>
                <a:latin typeface="Roboto"/>
                <a:ea typeface="Roboto"/>
                <a:cs typeface="Roboto"/>
                <a:sym typeface="Roboto"/>
              </a:rPr>
              <a:t>1</a:t>
            </a:r>
            <a:endParaRPr sz="800">
              <a:solidFill>
                <a:srgbClr val="FFFFFF"/>
              </a:solidFill>
              <a:latin typeface="Roboto"/>
              <a:ea typeface="Roboto"/>
              <a:cs typeface="Roboto"/>
              <a:sym typeface="Roboto"/>
            </a:endParaRPr>
          </a:p>
          <a:p>
            <a:pPr marL="0" lvl="0" indent="0" algn="l" rtl="0">
              <a:spcBef>
                <a:spcPts val="1600"/>
              </a:spcBef>
              <a:spcAft>
                <a:spcPts val="1600"/>
              </a:spcAft>
              <a:buNone/>
            </a:pPr>
            <a:endParaRPr sz="800">
              <a:solidFill>
                <a:srgbClr val="FFFFFF"/>
              </a:solidFill>
              <a:latin typeface="Roboto"/>
              <a:ea typeface="Roboto"/>
              <a:cs typeface="Roboto"/>
              <a:sym typeface="Roboto"/>
            </a:endParaRPr>
          </a:p>
        </p:txBody>
      </p:sp>
      <p:sp>
        <p:nvSpPr>
          <p:cNvPr id="271" name="Google Shape;271;p21"/>
          <p:cNvSpPr txBox="1"/>
          <p:nvPr/>
        </p:nvSpPr>
        <p:spPr>
          <a:xfrm>
            <a:off x="1158086" y="2894125"/>
            <a:ext cx="11667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rgbClr val="FFFFFF"/>
                </a:solidFill>
                <a:latin typeface="Roboto"/>
                <a:ea typeface="Roboto"/>
                <a:cs typeface="Roboto"/>
                <a:sym typeface="Roboto"/>
              </a:rPr>
              <a:t>CNN</a:t>
            </a:r>
            <a:endParaRPr sz="1000">
              <a:solidFill>
                <a:srgbClr val="FFFFFF"/>
              </a:solidFill>
              <a:latin typeface="Roboto"/>
              <a:ea typeface="Roboto"/>
              <a:cs typeface="Roboto"/>
              <a:sym typeface="Roboto"/>
            </a:endParaRPr>
          </a:p>
        </p:txBody>
      </p:sp>
      <p:sp>
        <p:nvSpPr>
          <p:cNvPr id="272" name="Google Shape;272;p21"/>
          <p:cNvSpPr txBox="1"/>
          <p:nvPr/>
        </p:nvSpPr>
        <p:spPr>
          <a:xfrm>
            <a:off x="1158086" y="3535624"/>
            <a:ext cx="11667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rgbClr val="FFFFFF"/>
                </a:solidFill>
                <a:latin typeface="Roboto"/>
                <a:ea typeface="Roboto"/>
                <a:cs typeface="Roboto"/>
                <a:sym typeface="Roboto"/>
              </a:rPr>
              <a:t>Efektif</a:t>
            </a:r>
            <a:endParaRPr sz="800">
              <a:solidFill>
                <a:srgbClr val="FFFFFF"/>
              </a:solidFill>
              <a:latin typeface="Roboto"/>
              <a:ea typeface="Roboto"/>
              <a:cs typeface="Roboto"/>
              <a:sym typeface="Roboto"/>
            </a:endParaRPr>
          </a:p>
        </p:txBody>
      </p:sp>
      <p:sp>
        <p:nvSpPr>
          <p:cNvPr id="273" name="Google Shape;273;p21"/>
          <p:cNvSpPr txBox="1"/>
          <p:nvPr/>
        </p:nvSpPr>
        <p:spPr>
          <a:xfrm>
            <a:off x="2456229"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rgbClr val="FFFFFF"/>
                </a:solidFill>
                <a:latin typeface="Roboto"/>
                <a:ea typeface="Roboto"/>
                <a:cs typeface="Roboto"/>
                <a:sym typeface="Roboto"/>
              </a:rPr>
              <a:t>2</a:t>
            </a:r>
            <a:endParaRPr sz="800">
              <a:solidFill>
                <a:srgbClr val="FFFFFF"/>
              </a:solidFill>
              <a:latin typeface="Roboto"/>
              <a:ea typeface="Roboto"/>
              <a:cs typeface="Roboto"/>
              <a:sym typeface="Roboto"/>
            </a:endParaRPr>
          </a:p>
          <a:p>
            <a:pPr marL="0" lvl="0" indent="0" algn="l" rtl="0">
              <a:spcBef>
                <a:spcPts val="1600"/>
              </a:spcBef>
              <a:spcAft>
                <a:spcPts val="1600"/>
              </a:spcAft>
              <a:buNone/>
            </a:pPr>
            <a:endParaRPr sz="800">
              <a:solidFill>
                <a:srgbClr val="FFFFFF"/>
              </a:solidFill>
              <a:latin typeface="Roboto"/>
              <a:ea typeface="Roboto"/>
              <a:cs typeface="Roboto"/>
              <a:sym typeface="Roboto"/>
            </a:endParaRPr>
          </a:p>
        </p:txBody>
      </p:sp>
      <p:sp>
        <p:nvSpPr>
          <p:cNvPr id="274" name="Google Shape;274;p21"/>
          <p:cNvSpPr txBox="1"/>
          <p:nvPr/>
        </p:nvSpPr>
        <p:spPr>
          <a:xfrm>
            <a:off x="2302396" y="28941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rgbClr val="FFFFFF"/>
                </a:solidFill>
                <a:latin typeface="Roboto"/>
                <a:ea typeface="Roboto"/>
                <a:cs typeface="Roboto"/>
                <a:sym typeface="Roboto"/>
              </a:rPr>
              <a:t>GUI</a:t>
            </a:r>
            <a:endParaRPr sz="1000">
              <a:solidFill>
                <a:srgbClr val="FFFFFF"/>
              </a:solidFill>
              <a:latin typeface="Roboto"/>
              <a:ea typeface="Roboto"/>
              <a:cs typeface="Roboto"/>
              <a:sym typeface="Roboto"/>
            </a:endParaRPr>
          </a:p>
        </p:txBody>
      </p:sp>
      <p:sp>
        <p:nvSpPr>
          <p:cNvPr id="275" name="Google Shape;275;p21"/>
          <p:cNvSpPr txBox="1"/>
          <p:nvPr/>
        </p:nvSpPr>
        <p:spPr>
          <a:xfrm>
            <a:off x="2302396" y="3535624"/>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rgbClr val="FFFFFF"/>
                </a:solidFill>
                <a:latin typeface="Roboto"/>
                <a:ea typeface="Roboto"/>
                <a:cs typeface="Roboto"/>
                <a:sym typeface="Roboto"/>
              </a:rPr>
              <a:t>Memantau lalu lintas dan berintekraksi dengan sistem menggunakan elemen grafis</a:t>
            </a:r>
            <a:endParaRPr sz="800">
              <a:solidFill>
                <a:srgbClr val="FFFFFF"/>
              </a:solidFill>
              <a:latin typeface="Roboto"/>
              <a:ea typeface="Roboto"/>
              <a:cs typeface="Roboto"/>
              <a:sym typeface="Roboto"/>
            </a:endParaRPr>
          </a:p>
        </p:txBody>
      </p:sp>
      <p:sp>
        <p:nvSpPr>
          <p:cNvPr id="276" name="Google Shape;276;p21"/>
          <p:cNvSpPr txBox="1"/>
          <p:nvPr/>
        </p:nvSpPr>
        <p:spPr>
          <a:xfrm>
            <a:off x="3550435"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rgbClr val="FFFFFF"/>
                </a:solidFill>
                <a:latin typeface="Roboto"/>
                <a:ea typeface="Roboto"/>
                <a:cs typeface="Roboto"/>
                <a:sym typeface="Roboto"/>
              </a:rPr>
              <a:t>3</a:t>
            </a:r>
            <a:endParaRPr sz="800">
              <a:solidFill>
                <a:srgbClr val="FFFFFF"/>
              </a:solidFill>
              <a:latin typeface="Roboto"/>
              <a:ea typeface="Roboto"/>
              <a:cs typeface="Roboto"/>
              <a:sym typeface="Roboto"/>
            </a:endParaRPr>
          </a:p>
          <a:p>
            <a:pPr marL="0" lvl="0" indent="0" algn="l" rtl="0">
              <a:spcBef>
                <a:spcPts val="1600"/>
              </a:spcBef>
              <a:spcAft>
                <a:spcPts val="1600"/>
              </a:spcAft>
              <a:buNone/>
            </a:pPr>
            <a:endParaRPr sz="800">
              <a:solidFill>
                <a:srgbClr val="FFFFFF"/>
              </a:solidFill>
              <a:latin typeface="Roboto"/>
              <a:ea typeface="Roboto"/>
              <a:cs typeface="Roboto"/>
              <a:sym typeface="Roboto"/>
            </a:endParaRPr>
          </a:p>
        </p:txBody>
      </p:sp>
      <p:sp>
        <p:nvSpPr>
          <p:cNvPr id="277" name="Google Shape;277;p21"/>
          <p:cNvSpPr txBox="1"/>
          <p:nvPr/>
        </p:nvSpPr>
        <p:spPr>
          <a:xfrm>
            <a:off x="3438904" y="28179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rgbClr val="FFFFFF"/>
                </a:solidFill>
                <a:latin typeface="Roboto"/>
                <a:ea typeface="Roboto"/>
                <a:cs typeface="Roboto"/>
                <a:sym typeface="Roboto"/>
              </a:rPr>
              <a:t>Feature Tracker</a:t>
            </a:r>
            <a:endParaRPr sz="1000">
              <a:solidFill>
                <a:srgbClr val="FFFFFF"/>
              </a:solidFill>
              <a:latin typeface="Roboto"/>
              <a:ea typeface="Roboto"/>
              <a:cs typeface="Roboto"/>
              <a:sym typeface="Roboto"/>
            </a:endParaRPr>
          </a:p>
        </p:txBody>
      </p:sp>
      <p:sp>
        <p:nvSpPr>
          <p:cNvPr id="278" name="Google Shape;278;p21"/>
          <p:cNvSpPr txBox="1"/>
          <p:nvPr/>
        </p:nvSpPr>
        <p:spPr>
          <a:xfrm>
            <a:off x="3438904" y="3535622"/>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rgbClr val="FFFFFF"/>
                </a:solidFill>
                <a:latin typeface="Roboto"/>
                <a:ea typeface="Roboto"/>
                <a:cs typeface="Roboto"/>
                <a:sym typeface="Roboto"/>
              </a:rPr>
              <a:t>Mampu melacak perubahan atau gerakan.</a:t>
            </a:r>
            <a:endParaRPr sz="800">
              <a:solidFill>
                <a:srgbClr val="FFFFFF"/>
              </a:solidFill>
              <a:latin typeface="Roboto"/>
              <a:ea typeface="Roboto"/>
              <a:cs typeface="Roboto"/>
              <a:sym typeface="Roboto"/>
            </a:endParaRPr>
          </a:p>
        </p:txBody>
      </p:sp>
      <p:sp>
        <p:nvSpPr>
          <p:cNvPr id="279" name="Google Shape;279;p21"/>
          <p:cNvSpPr txBox="1"/>
          <p:nvPr/>
        </p:nvSpPr>
        <p:spPr>
          <a:xfrm>
            <a:off x="4641999"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chemeClr val="lt1"/>
                </a:solidFill>
                <a:latin typeface="Roboto"/>
                <a:ea typeface="Roboto"/>
                <a:cs typeface="Roboto"/>
                <a:sym typeface="Roboto"/>
              </a:rPr>
              <a:t>4</a:t>
            </a:r>
            <a:endParaRPr sz="800">
              <a:solidFill>
                <a:schemeClr val="lt1"/>
              </a:solidFill>
              <a:latin typeface="Roboto"/>
              <a:ea typeface="Roboto"/>
              <a:cs typeface="Roboto"/>
              <a:sym typeface="Roboto"/>
            </a:endParaRPr>
          </a:p>
          <a:p>
            <a:pPr marL="0" lvl="0" indent="0" algn="l" rtl="0">
              <a:spcBef>
                <a:spcPts val="1600"/>
              </a:spcBef>
              <a:spcAft>
                <a:spcPts val="1600"/>
              </a:spcAft>
              <a:buNone/>
            </a:pPr>
            <a:endParaRPr sz="800">
              <a:solidFill>
                <a:schemeClr val="lt1"/>
              </a:solidFill>
              <a:latin typeface="Roboto"/>
              <a:ea typeface="Roboto"/>
              <a:cs typeface="Roboto"/>
              <a:sym typeface="Roboto"/>
            </a:endParaRPr>
          </a:p>
        </p:txBody>
      </p:sp>
      <p:sp>
        <p:nvSpPr>
          <p:cNvPr id="280" name="Google Shape;280;p21"/>
          <p:cNvSpPr txBox="1"/>
          <p:nvPr/>
        </p:nvSpPr>
        <p:spPr>
          <a:xfrm>
            <a:off x="4572659" y="29703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chemeClr val="lt1"/>
                </a:solidFill>
                <a:latin typeface="Roboto"/>
                <a:ea typeface="Roboto"/>
                <a:cs typeface="Roboto"/>
                <a:sym typeface="Roboto"/>
              </a:rPr>
              <a:t>Real Time Object Detector</a:t>
            </a:r>
            <a:endParaRPr sz="1000">
              <a:solidFill>
                <a:schemeClr val="lt1"/>
              </a:solidFill>
              <a:latin typeface="Roboto"/>
              <a:ea typeface="Roboto"/>
              <a:cs typeface="Roboto"/>
              <a:sym typeface="Roboto"/>
            </a:endParaRPr>
          </a:p>
        </p:txBody>
      </p:sp>
      <p:sp>
        <p:nvSpPr>
          <p:cNvPr id="281" name="Google Shape;281;p21"/>
          <p:cNvSpPr txBox="1"/>
          <p:nvPr/>
        </p:nvSpPr>
        <p:spPr>
          <a:xfrm>
            <a:off x="4572659" y="3535624"/>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chemeClr val="lt1"/>
                </a:solidFill>
                <a:latin typeface="Roboto"/>
                <a:ea typeface="Roboto"/>
                <a:cs typeface="Roboto"/>
                <a:sym typeface="Roboto"/>
              </a:rPr>
              <a:t>Mendeteksi Objek secara real time.</a:t>
            </a:r>
            <a:endParaRPr sz="800">
              <a:solidFill>
                <a:schemeClr val="lt1"/>
              </a:solidFill>
              <a:latin typeface="Roboto"/>
              <a:ea typeface="Roboto"/>
              <a:cs typeface="Roboto"/>
              <a:sym typeface="Roboto"/>
            </a:endParaRPr>
          </a:p>
        </p:txBody>
      </p:sp>
      <p:sp>
        <p:nvSpPr>
          <p:cNvPr id="282" name="Google Shape;282;p21"/>
          <p:cNvSpPr txBox="1"/>
          <p:nvPr/>
        </p:nvSpPr>
        <p:spPr>
          <a:xfrm>
            <a:off x="5730297"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chemeClr val="lt1"/>
                </a:solidFill>
                <a:latin typeface="Roboto"/>
                <a:ea typeface="Roboto"/>
                <a:cs typeface="Roboto"/>
                <a:sym typeface="Roboto"/>
              </a:rPr>
              <a:t>5</a:t>
            </a:r>
            <a:endParaRPr sz="800">
              <a:solidFill>
                <a:schemeClr val="lt1"/>
              </a:solidFill>
              <a:latin typeface="Roboto"/>
              <a:ea typeface="Roboto"/>
              <a:cs typeface="Roboto"/>
              <a:sym typeface="Roboto"/>
            </a:endParaRPr>
          </a:p>
          <a:p>
            <a:pPr marL="0" lvl="0" indent="0" algn="l" rtl="0">
              <a:spcBef>
                <a:spcPts val="1600"/>
              </a:spcBef>
              <a:spcAft>
                <a:spcPts val="1600"/>
              </a:spcAft>
              <a:buNone/>
            </a:pPr>
            <a:endParaRPr sz="800">
              <a:solidFill>
                <a:schemeClr val="lt1"/>
              </a:solidFill>
              <a:latin typeface="Roboto"/>
              <a:ea typeface="Roboto"/>
              <a:cs typeface="Roboto"/>
              <a:sym typeface="Roboto"/>
            </a:endParaRPr>
          </a:p>
        </p:txBody>
      </p:sp>
      <p:sp>
        <p:nvSpPr>
          <p:cNvPr id="283" name="Google Shape;283;p21"/>
          <p:cNvSpPr txBox="1"/>
          <p:nvPr/>
        </p:nvSpPr>
        <p:spPr>
          <a:xfrm>
            <a:off x="5703047" y="31227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chemeClr val="lt1"/>
                </a:solidFill>
                <a:latin typeface="Roboto"/>
                <a:ea typeface="Roboto"/>
                <a:cs typeface="Roboto"/>
                <a:sym typeface="Roboto"/>
              </a:rPr>
              <a:t>Pixel Level Segmentation Appoarch</a:t>
            </a:r>
            <a:endParaRPr sz="1000">
              <a:solidFill>
                <a:schemeClr val="lt1"/>
              </a:solidFill>
              <a:latin typeface="Roboto"/>
              <a:ea typeface="Roboto"/>
              <a:cs typeface="Roboto"/>
              <a:sym typeface="Roboto"/>
            </a:endParaRPr>
          </a:p>
        </p:txBody>
      </p:sp>
      <p:sp>
        <p:nvSpPr>
          <p:cNvPr id="284" name="Google Shape;284;p21"/>
          <p:cNvSpPr txBox="1"/>
          <p:nvPr/>
        </p:nvSpPr>
        <p:spPr>
          <a:xfrm>
            <a:off x="5703047" y="3535624"/>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chemeClr val="lt1"/>
                </a:solidFill>
                <a:latin typeface="Roboto"/>
                <a:ea typeface="Roboto"/>
                <a:cs typeface="Roboto"/>
                <a:sym typeface="Roboto"/>
              </a:rPr>
              <a:t>Memperbaiki kualitas gambar yang rendah.</a:t>
            </a:r>
            <a:endParaRPr sz="800">
              <a:solidFill>
                <a:schemeClr val="lt1"/>
              </a:solidFill>
              <a:latin typeface="Roboto"/>
              <a:ea typeface="Roboto"/>
              <a:cs typeface="Roboto"/>
              <a:sym typeface="Roboto"/>
            </a:endParaRPr>
          </a:p>
        </p:txBody>
      </p:sp>
      <p:sp>
        <p:nvSpPr>
          <p:cNvPr id="285" name="Google Shape;285;p21"/>
          <p:cNvSpPr txBox="1"/>
          <p:nvPr/>
        </p:nvSpPr>
        <p:spPr>
          <a:xfrm>
            <a:off x="6822217"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solidFill>
                  <a:schemeClr val="lt1"/>
                </a:solidFill>
                <a:latin typeface="Roboto"/>
                <a:ea typeface="Roboto"/>
                <a:cs typeface="Roboto"/>
                <a:sym typeface="Roboto"/>
              </a:rPr>
              <a:t>6</a:t>
            </a:r>
            <a:endParaRPr sz="800">
              <a:solidFill>
                <a:schemeClr val="lt1"/>
              </a:solidFill>
              <a:latin typeface="Roboto"/>
              <a:ea typeface="Roboto"/>
              <a:cs typeface="Roboto"/>
              <a:sym typeface="Roboto"/>
            </a:endParaRPr>
          </a:p>
          <a:p>
            <a:pPr marL="0" lvl="0" indent="0" algn="l" rtl="0">
              <a:spcBef>
                <a:spcPts val="1600"/>
              </a:spcBef>
              <a:spcAft>
                <a:spcPts val="1600"/>
              </a:spcAft>
              <a:buNone/>
            </a:pPr>
            <a:endParaRPr sz="800">
              <a:solidFill>
                <a:schemeClr val="lt1"/>
              </a:solidFill>
              <a:latin typeface="Roboto"/>
              <a:ea typeface="Roboto"/>
              <a:cs typeface="Roboto"/>
              <a:sym typeface="Roboto"/>
            </a:endParaRPr>
          </a:p>
        </p:txBody>
      </p:sp>
      <p:sp>
        <p:nvSpPr>
          <p:cNvPr id="286" name="Google Shape;286;p21"/>
          <p:cNvSpPr txBox="1"/>
          <p:nvPr/>
        </p:nvSpPr>
        <p:spPr>
          <a:xfrm>
            <a:off x="6837184" y="2970325"/>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a:solidFill>
                  <a:schemeClr val="lt1"/>
                </a:solidFill>
                <a:latin typeface="Roboto"/>
                <a:ea typeface="Roboto"/>
                <a:cs typeface="Roboto"/>
                <a:sym typeface="Roboto"/>
              </a:rPr>
              <a:t>Intersection Over Union</a:t>
            </a:r>
            <a:endParaRPr sz="1000">
              <a:solidFill>
                <a:schemeClr val="lt1"/>
              </a:solidFill>
              <a:latin typeface="Roboto"/>
              <a:ea typeface="Roboto"/>
              <a:cs typeface="Roboto"/>
              <a:sym typeface="Roboto"/>
            </a:endParaRPr>
          </a:p>
        </p:txBody>
      </p:sp>
      <p:sp>
        <p:nvSpPr>
          <p:cNvPr id="287" name="Google Shape;287;p21"/>
          <p:cNvSpPr txBox="1"/>
          <p:nvPr/>
        </p:nvSpPr>
        <p:spPr>
          <a:xfrm>
            <a:off x="6837170" y="3535625"/>
            <a:ext cx="18108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chemeClr val="lt1"/>
                </a:solidFill>
                <a:latin typeface="Roboto"/>
                <a:ea typeface="Roboto"/>
                <a:cs typeface="Roboto"/>
                <a:sym typeface="Roboto"/>
              </a:rPr>
              <a:t>Evaluasi yang digunakan untuk mengukur sejauh mana suatu prediksi objek bertumpang tindih atau bersinggungan dengan ground truth (kebenaran dasar).</a:t>
            </a:r>
            <a:endParaRPr sz="800">
              <a:solidFill>
                <a:schemeClr val="lt1"/>
              </a:solidFill>
              <a:latin typeface="Roboto"/>
              <a:ea typeface="Roboto"/>
              <a:cs typeface="Roboto"/>
              <a:sym typeface="Roboto"/>
            </a:endParaRPr>
          </a:p>
        </p:txBody>
      </p:sp>
      <p:cxnSp>
        <p:nvCxnSpPr>
          <p:cNvPr id="288" name="Google Shape;288;p21"/>
          <p:cNvCxnSpPr/>
          <p:nvPr/>
        </p:nvCxnSpPr>
        <p:spPr>
          <a:xfrm>
            <a:off x="1761628"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289" name="Google Shape;289;p21"/>
          <p:cNvSpPr/>
          <p:nvPr/>
        </p:nvSpPr>
        <p:spPr>
          <a:xfrm flipH="1">
            <a:off x="1228048"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290" name="Google Shape;290;p21"/>
          <p:cNvSpPr/>
          <p:nvPr/>
        </p:nvSpPr>
        <p:spPr>
          <a:xfrm>
            <a:off x="1227675"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291" name="Google Shape;291;p21"/>
          <p:cNvCxnSpPr/>
          <p:nvPr/>
        </p:nvCxnSpPr>
        <p:spPr>
          <a:xfrm>
            <a:off x="2855284"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292" name="Google Shape;292;p21"/>
          <p:cNvSpPr/>
          <p:nvPr/>
        </p:nvSpPr>
        <p:spPr>
          <a:xfrm flipH="1">
            <a:off x="2321705"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293" name="Google Shape;293;p21"/>
          <p:cNvSpPr/>
          <p:nvPr/>
        </p:nvSpPr>
        <p:spPr>
          <a:xfrm>
            <a:off x="2321332"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294" name="Google Shape;294;p21"/>
          <p:cNvCxnSpPr/>
          <p:nvPr/>
        </p:nvCxnSpPr>
        <p:spPr>
          <a:xfrm>
            <a:off x="3949490"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295" name="Google Shape;295;p21"/>
          <p:cNvSpPr/>
          <p:nvPr/>
        </p:nvSpPr>
        <p:spPr>
          <a:xfrm flipH="1">
            <a:off x="3415911"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296" name="Google Shape;296;p21"/>
          <p:cNvSpPr/>
          <p:nvPr/>
        </p:nvSpPr>
        <p:spPr>
          <a:xfrm>
            <a:off x="3415538"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297" name="Google Shape;297;p21"/>
          <p:cNvCxnSpPr/>
          <p:nvPr/>
        </p:nvCxnSpPr>
        <p:spPr>
          <a:xfrm>
            <a:off x="5041054"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298" name="Google Shape;298;p21"/>
          <p:cNvSpPr/>
          <p:nvPr/>
        </p:nvSpPr>
        <p:spPr>
          <a:xfrm flipH="1">
            <a:off x="4507474"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299" name="Google Shape;299;p21"/>
          <p:cNvSpPr/>
          <p:nvPr/>
        </p:nvSpPr>
        <p:spPr>
          <a:xfrm>
            <a:off x="4507101"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300" name="Google Shape;300;p21"/>
          <p:cNvCxnSpPr/>
          <p:nvPr/>
        </p:nvCxnSpPr>
        <p:spPr>
          <a:xfrm>
            <a:off x="6129352"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301" name="Google Shape;301;p21"/>
          <p:cNvSpPr/>
          <p:nvPr/>
        </p:nvSpPr>
        <p:spPr>
          <a:xfrm flipH="1">
            <a:off x="5595772"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02" name="Google Shape;302;p21"/>
          <p:cNvSpPr/>
          <p:nvPr/>
        </p:nvSpPr>
        <p:spPr>
          <a:xfrm>
            <a:off x="559540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303" name="Google Shape;303;p21"/>
          <p:cNvCxnSpPr/>
          <p:nvPr/>
        </p:nvCxnSpPr>
        <p:spPr>
          <a:xfrm>
            <a:off x="7221273"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304" name="Google Shape;304;p21"/>
          <p:cNvSpPr/>
          <p:nvPr/>
        </p:nvSpPr>
        <p:spPr>
          <a:xfrm flipH="1">
            <a:off x="6687693"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05" name="Google Shape;305;p21"/>
          <p:cNvSpPr/>
          <p:nvPr/>
        </p:nvSpPr>
        <p:spPr>
          <a:xfrm>
            <a:off x="668732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22"/>
          <p:cNvSpPr txBox="1"/>
          <p:nvPr/>
        </p:nvSpPr>
        <p:spPr>
          <a:xfrm>
            <a:off x="2291925" y="1759600"/>
            <a:ext cx="873000" cy="75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chemeClr val="accent6"/>
                </a:solidFill>
                <a:latin typeface="Montserrat"/>
                <a:ea typeface="Montserrat"/>
                <a:cs typeface="Montserrat"/>
                <a:sym typeface="Montserrat"/>
              </a:rPr>
              <a:t>02</a:t>
            </a:r>
            <a:endParaRPr sz="2400">
              <a:solidFill>
                <a:schemeClr val="accent6"/>
              </a:solidFill>
            </a:endParaRPr>
          </a:p>
          <a:p>
            <a:pPr marL="0" lvl="0" indent="0" algn="l" rtl="0">
              <a:spcBef>
                <a:spcPts val="0"/>
              </a:spcBef>
              <a:spcAft>
                <a:spcPts val="0"/>
              </a:spcAft>
              <a:buNone/>
            </a:pPr>
            <a:endParaRPr sz="2300">
              <a:solidFill>
                <a:schemeClr val="accent6"/>
              </a:solidFill>
            </a:endParaRPr>
          </a:p>
        </p:txBody>
      </p:sp>
      <p:sp>
        <p:nvSpPr>
          <p:cNvPr id="311" name="Google Shape;311;p22"/>
          <p:cNvSpPr txBox="1">
            <a:spLocks noGrp="1"/>
          </p:cNvSpPr>
          <p:nvPr>
            <p:ph type="body" idx="4294967295"/>
          </p:nvPr>
        </p:nvSpPr>
        <p:spPr>
          <a:xfrm>
            <a:off x="3377200" y="1776250"/>
            <a:ext cx="3270000" cy="74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3000">
                <a:solidFill>
                  <a:srgbClr val="FFFFFF"/>
                </a:solidFill>
              </a:rPr>
              <a:t>Knowledge Base</a:t>
            </a:r>
            <a:endParaRPr sz="30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Knowledge Base</a:t>
            </a:r>
            <a:endParaRPr/>
          </a:p>
        </p:txBody>
      </p:sp>
      <p:sp>
        <p:nvSpPr>
          <p:cNvPr id="317" name="Google Shape;317;p23"/>
          <p:cNvSpPr txBox="1">
            <a:spLocks noGrp="1"/>
          </p:cNvSpPr>
          <p:nvPr>
            <p:ph type="body" idx="1"/>
          </p:nvPr>
        </p:nvSpPr>
        <p:spPr>
          <a:xfrm>
            <a:off x="3160800" y="1314425"/>
            <a:ext cx="5175600" cy="17667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1600"/>
              </a:spcAft>
              <a:buNone/>
            </a:pPr>
            <a:r>
              <a:rPr lang="en-GB"/>
              <a:t>Dalam artikel ini, ada beberapa pendekatan deep learning untuk memantau kondisi lalu lintas. Yakni menggunakan neural network, deep convolutional neural networks (DCNN), You Only Look Once (YOLO), portable system dan </a:t>
            </a:r>
            <a:r>
              <a:rPr lang="en-GB" sz="1200">
                <a:solidFill>
                  <a:srgbClr val="E8E8E6"/>
                </a:solidFill>
                <a:highlight>
                  <a:srgbClr val="1F1F1D"/>
                </a:highlight>
                <a:latin typeface="Roboto"/>
                <a:ea typeface="Roboto"/>
                <a:cs typeface="Roboto"/>
                <a:sym typeface="Roboto"/>
              </a:rPr>
              <a:t>RCNN.</a:t>
            </a:r>
            <a:endParaRPr/>
          </a:p>
        </p:txBody>
      </p:sp>
      <p:sp>
        <p:nvSpPr>
          <p:cNvPr id="318" name="Google Shape;318;p23"/>
          <p:cNvSpPr txBox="1">
            <a:spLocks noGrp="1"/>
          </p:cNvSpPr>
          <p:nvPr>
            <p:ph type="body" idx="1"/>
          </p:nvPr>
        </p:nvSpPr>
        <p:spPr>
          <a:xfrm>
            <a:off x="2703600" y="1085825"/>
            <a:ext cx="5175600" cy="337800"/>
          </a:xfrm>
          <a:prstGeom prst="rect">
            <a:avLst/>
          </a:prstGeom>
          <a:ln>
            <a:noFill/>
          </a:ln>
        </p:spPr>
        <p:txBody>
          <a:bodyPr spcFirstLastPara="1" wrap="square" lIns="91425" tIns="91425" rIns="91425" bIns="91425" anchor="t" anchorCtr="0">
            <a:noAutofit/>
          </a:bodyPr>
          <a:lstStyle/>
          <a:p>
            <a:pPr marL="457200" lvl="0" indent="-311150" algn="just" rtl="0">
              <a:spcBef>
                <a:spcPts val="0"/>
              </a:spcBef>
              <a:spcAft>
                <a:spcPts val="0"/>
              </a:spcAft>
              <a:buSzPts val="1300"/>
              <a:buAutoNum type="arabicPeriod"/>
            </a:pPr>
            <a:r>
              <a:rPr lang="en-GB"/>
              <a:t>Deep Learning   sebagai pendeteksi objek dan klasifikasi</a:t>
            </a:r>
            <a:endParaRPr/>
          </a:p>
        </p:txBody>
      </p:sp>
      <p:sp>
        <p:nvSpPr>
          <p:cNvPr id="319" name="Google Shape;319;p23"/>
          <p:cNvSpPr txBox="1">
            <a:spLocks noGrp="1"/>
          </p:cNvSpPr>
          <p:nvPr>
            <p:ph type="body" idx="1"/>
          </p:nvPr>
        </p:nvSpPr>
        <p:spPr>
          <a:xfrm>
            <a:off x="4151400" y="2609825"/>
            <a:ext cx="4808400" cy="17667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1600"/>
              </a:spcAft>
              <a:buNone/>
            </a:pPr>
            <a:r>
              <a:rPr lang="en-GB"/>
              <a:t>Metode penghitungan yang digunakan deteksi instance counter atau density estimator. Deteksi instance counter memerlukan pengamatan setiap mobil secara eksklusif dan kemudian menghitung lokalisasi. Sedangkan density estimator bekerja dengan cara menciptakan perkiraan kepadatan untuk kendaraan yang dapat dihitung.</a:t>
            </a:r>
            <a:endParaRPr/>
          </a:p>
        </p:txBody>
      </p:sp>
      <p:sp>
        <p:nvSpPr>
          <p:cNvPr id="320" name="Google Shape;320;p23"/>
          <p:cNvSpPr txBox="1">
            <a:spLocks noGrp="1"/>
          </p:cNvSpPr>
          <p:nvPr>
            <p:ph type="body" idx="1"/>
          </p:nvPr>
        </p:nvSpPr>
        <p:spPr>
          <a:xfrm>
            <a:off x="3237000" y="2381225"/>
            <a:ext cx="5175600" cy="3378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1600"/>
              </a:spcAft>
              <a:buNone/>
            </a:pPr>
            <a:r>
              <a:rPr lang="en-GB"/>
              <a:t>2.	Sistem Analisis Lalu Lintas Berbasis Vision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4"/>
          <p:cNvSpPr txBox="1"/>
          <p:nvPr/>
        </p:nvSpPr>
        <p:spPr>
          <a:xfrm>
            <a:off x="2371875" y="1759600"/>
            <a:ext cx="793200" cy="75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00">
                <a:solidFill>
                  <a:schemeClr val="accent6"/>
                </a:solidFill>
                <a:latin typeface="Montserrat"/>
                <a:ea typeface="Montserrat"/>
                <a:cs typeface="Montserrat"/>
                <a:sym typeface="Montserrat"/>
              </a:rPr>
              <a:t>03</a:t>
            </a:r>
            <a:endParaRPr sz="2400">
              <a:solidFill>
                <a:schemeClr val="accent6"/>
              </a:solidFill>
            </a:endParaRPr>
          </a:p>
          <a:p>
            <a:pPr marL="0" lvl="0" indent="0" algn="l" rtl="0">
              <a:spcBef>
                <a:spcPts val="0"/>
              </a:spcBef>
              <a:spcAft>
                <a:spcPts val="0"/>
              </a:spcAft>
              <a:buNone/>
            </a:pPr>
            <a:endParaRPr sz="2300">
              <a:solidFill>
                <a:schemeClr val="accent6"/>
              </a:solidFill>
            </a:endParaRPr>
          </a:p>
        </p:txBody>
      </p:sp>
      <p:sp>
        <p:nvSpPr>
          <p:cNvPr id="326" name="Google Shape;326;p24"/>
          <p:cNvSpPr txBox="1">
            <a:spLocks noGrp="1"/>
          </p:cNvSpPr>
          <p:nvPr>
            <p:ph type="body" idx="4294967295"/>
          </p:nvPr>
        </p:nvSpPr>
        <p:spPr>
          <a:xfrm>
            <a:off x="3377200" y="1776250"/>
            <a:ext cx="3270000" cy="74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3000">
                <a:solidFill>
                  <a:srgbClr val="FFFFFF"/>
                </a:solidFill>
              </a:rPr>
              <a:t>Inference Engine</a:t>
            </a:r>
            <a:endParaRPr sz="30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5"/>
          <p:cNvSpPr txBox="1">
            <a:spLocks noGrp="1"/>
          </p:cNvSpPr>
          <p:nvPr>
            <p:ph type="title"/>
          </p:nvPr>
        </p:nvSpPr>
        <p:spPr>
          <a:xfrm>
            <a:off x="1297500" y="3848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Inference Engine</a:t>
            </a:r>
            <a:endParaRPr/>
          </a:p>
        </p:txBody>
      </p:sp>
      <p:sp>
        <p:nvSpPr>
          <p:cNvPr id="332" name="Google Shape;332;p25"/>
          <p:cNvSpPr txBox="1">
            <a:spLocks noGrp="1"/>
          </p:cNvSpPr>
          <p:nvPr>
            <p:ph type="body" idx="1"/>
          </p:nvPr>
        </p:nvSpPr>
        <p:spPr>
          <a:xfrm>
            <a:off x="1523150" y="3795100"/>
            <a:ext cx="5609700" cy="1250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Faster R-CNN, Mask R-CNN, YOLO, CenterNet</a:t>
            </a:r>
            <a:endParaRPr/>
          </a:p>
        </p:txBody>
      </p:sp>
      <p:pic>
        <p:nvPicPr>
          <p:cNvPr id="333" name="Google Shape;333;p25" descr="offset_comp_267026.jpg"/>
          <p:cNvPicPr preferRelativeResize="0"/>
          <p:nvPr/>
        </p:nvPicPr>
        <p:blipFill rotWithShape="1">
          <a:blip r:embed="rId3">
            <a:alphaModFix/>
          </a:blip>
          <a:srcRect l="26515" t="26082" r="26312" b="8201"/>
          <a:stretch/>
        </p:blipFill>
        <p:spPr>
          <a:xfrm rot="10800000">
            <a:off x="6238025" y="7367"/>
            <a:ext cx="2898000" cy="2691600"/>
          </a:xfrm>
          <a:prstGeom prst="rtTriangle">
            <a:avLst/>
          </a:prstGeom>
          <a:noFill/>
          <a:ln>
            <a:noFill/>
          </a:ln>
        </p:spPr>
      </p:pic>
      <p:pic>
        <p:nvPicPr>
          <p:cNvPr id="334" name="Google Shape;334;p25"/>
          <p:cNvPicPr preferRelativeResize="0"/>
          <p:nvPr/>
        </p:nvPicPr>
        <p:blipFill>
          <a:blip r:embed="rId4">
            <a:alphaModFix/>
          </a:blip>
          <a:stretch>
            <a:fillRect/>
          </a:stretch>
        </p:blipFill>
        <p:spPr>
          <a:xfrm>
            <a:off x="1672600" y="991275"/>
            <a:ext cx="5310799" cy="2622475"/>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862</Words>
  <Application>Microsoft Office PowerPoint</Application>
  <PresentationFormat>On-screen Show (16:9)</PresentationFormat>
  <Paragraphs>97</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Roboto</vt:lpstr>
      <vt:lpstr>Arial</vt:lpstr>
      <vt:lpstr>Montserrat</vt:lpstr>
      <vt:lpstr>Lato</vt:lpstr>
      <vt:lpstr>Focus</vt:lpstr>
      <vt:lpstr>Pengembangan Monitoring System Lalu Lintas Berbasis Artificial Intelligence</vt:lpstr>
      <vt:lpstr>Link Akses</vt:lpstr>
      <vt:lpstr>Pembahasan</vt:lpstr>
      <vt:lpstr>PowerPoint Presentation</vt:lpstr>
      <vt:lpstr>Arsitektur Sistem </vt:lpstr>
      <vt:lpstr>PowerPoint Presentation</vt:lpstr>
      <vt:lpstr>Knowledge Base</vt:lpstr>
      <vt:lpstr>PowerPoint Presentation</vt:lpstr>
      <vt:lpstr>Inference Engine</vt:lpstr>
      <vt:lpstr>Inference Engine</vt:lpstr>
      <vt:lpstr>Inference Engine</vt:lpstr>
      <vt:lpstr>Inference Engine</vt:lpstr>
      <vt:lpstr>PowerPoint Presentation</vt:lpstr>
      <vt:lpstr>User Interface</vt:lpstr>
      <vt:lpstr>User Interface</vt:lpstr>
      <vt:lpstr>PowerPoint Presentation</vt:lpstr>
      <vt:lpstr>Flowchart System</vt:lpstr>
      <vt:lpstr>PowerPoint Presentation</vt:lpstr>
      <vt:lpstr>Manfaat</vt:lpstr>
      <vt:lpstr>Kesimpulan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Pengembangan Monitoring System Lalu Lintas Berbasis Artificial Intelligence</dc:title>
  <cp:lastModifiedBy>Ahmad Hasan Aji</cp:lastModifiedBy>
  <cp:revision>1</cp:revision>
  <dcterms:modified xsi:type="dcterms:W3CDTF">2023-11-17T02:01:32Z</dcterms:modified>
</cp:coreProperties>
</file>